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8" r:id="rId2"/>
  </p:sldIdLst>
  <p:sldSz cx="9144000" cy="6858000" type="screen4x3"/>
  <p:notesSz cx="6858000" cy="9144000"/>
  <p:defaultTextStyle>
    <a:defPPr>
      <a:defRPr lang="he-IL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5" d="100"/>
          <a:sy n="65" d="100"/>
        </p:scale>
        <p:origin x="1452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he-I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200" b="1" i="0" u="none" strike="noStrike" kern="1200" baseline="0">
                <a:solidFill>
                  <a:prstClr val="black">
                    <a:lumMod val="75000"/>
                    <a:lumOff val="25000"/>
                  </a:prstClr>
                </a:solidFill>
                <a:latin typeface="+mn-lt"/>
                <a:ea typeface="+mn-ea"/>
                <a:cs typeface="+mn-cs"/>
              </a:defRPr>
            </a:pPr>
            <a:r>
              <a:rPr lang="he-IL" sz="1800" b="1" i="0" baseline="0" dirty="0">
                <a:effectLst/>
              </a:rPr>
              <a:t>קרן השתלמות עובדי מדינה, מסלול מתמחה משולב - אג"ח עד 15% מניות 11.2020  (באלפי ₪)</a:t>
            </a:r>
            <a:endParaRPr lang="he-IL" dirty="0">
              <a:effectLst/>
            </a:endParaRPr>
          </a:p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solidFill>
                  <a:prstClr val="black">
                    <a:lumMod val="75000"/>
                    <a:lumOff val="25000"/>
                  </a:prstClr>
                </a:solidFill>
              </a:defRPr>
            </a:pPr>
            <a:endParaRPr lang="he-IL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marL="0" marR="0" lvl="0" indent="0" algn="ctr" defTabSz="914400" rtl="1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 sz="2200" b="1" i="0" u="none" strike="noStrike" kern="1200" baseline="0">
              <a:solidFill>
                <a:prstClr val="black">
                  <a:lumMod val="75000"/>
                  <a:lumOff val="25000"/>
                </a:prstClr>
              </a:solidFill>
              <a:latin typeface="+mn-lt"/>
              <a:ea typeface="+mn-ea"/>
              <a:cs typeface="+mn-cs"/>
            </a:defRPr>
          </a:pPr>
          <a:endParaRPr lang="he-IL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גיליון1!$B$1</c:f>
              <c:strCache>
                <c:ptCount val="1"/>
                <c:pt idx="0">
                  <c:v>מכירות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DE8F-4296-B250-758BEFD5C25C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DE8F-4296-B250-758BEFD5C25C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DE8F-4296-B250-758BEFD5C25C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7-DE8F-4296-B250-758BEFD5C25C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9-DE8F-4296-B250-758BEFD5C25C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B-DE8F-4296-B250-758BEFD5C25C}"/>
              </c:ext>
            </c:extLst>
          </c:dPt>
          <c:dLbls>
            <c:numFmt formatCode="0.00%" sourceLinked="0"/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33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he-IL"/>
              </a:p>
            </c:txPr>
            <c:dLblPos val="bestFit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גיליון1!$A$2:$A$6</c:f>
              <c:strCache>
                <c:ptCount val="5"/>
                <c:pt idx="0">
                  <c:v>אג"ח ממשלתיות סחירות</c:v>
                </c:pt>
                <c:pt idx="1">
                  <c:v>מניות וני"ע סחירים אחרים</c:v>
                </c:pt>
                <c:pt idx="2">
                  <c:v>אג"ח קונצרניות סחירות</c:v>
                </c:pt>
                <c:pt idx="3">
                  <c:v>מזומנים ושווי מזומנים</c:v>
                </c:pt>
                <c:pt idx="4">
                  <c:v>השקעות אחרות</c:v>
                </c:pt>
              </c:strCache>
            </c:strRef>
          </c:cat>
          <c:val>
            <c:numRef>
              <c:f>גיליון1!$B$2:$B$6</c:f>
              <c:numCache>
                <c:formatCode>0.00%</c:formatCode>
                <c:ptCount val="5"/>
                <c:pt idx="0">
                  <c:v>0.41065993532117551</c:v>
                </c:pt>
                <c:pt idx="1">
                  <c:v>0.22080929629126084</c:v>
                </c:pt>
                <c:pt idx="2">
                  <c:v>0.30873300779704727</c:v>
                </c:pt>
                <c:pt idx="3">
                  <c:v>4.5600858634714164E-2</c:v>
                </c:pt>
                <c:pt idx="4">
                  <c:v>1.4196802934361758E-2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C12-460F-AD95-1FF406147954}"/>
            </c:ext>
          </c:extLst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he-IL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he-IL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3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0.88632</cdr:x>
      <cdr:y>0.3956</cdr:y>
    </cdr:from>
    <cdr:to>
      <cdr:x>0.99948</cdr:x>
      <cdr:y>0.55558</cdr:y>
    </cdr:to>
    <cdr:sp macro="" textlink="">
      <cdr:nvSpPr>
        <cdr:cNvPr id="2" name="תיבת טקסט 1">
          <a:extLst xmlns:a="http://schemas.openxmlformats.org/drawingml/2006/main">
            <a:ext uri="{FF2B5EF4-FFF2-40B4-BE49-F238E27FC236}">
              <a16:creationId xmlns:a16="http://schemas.microsoft.com/office/drawing/2014/main" id="{2879795D-FA52-4FA6-BD20-FA9B9E11BA6F}"/>
            </a:ext>
          </a:extLst>
        </cdr:cNvPr>
        <cdr:cNvSpPr txBox="1"/>
      </cdr:nvSpPr>
      <cdr:spPr>
        <a:xfrm xmlns:a="http://schemas.openxmlformats.org/drawingml/2006/main">
          <a:off x="7850078" y="2592288"/>
          <a:ext cx="1002274" cy="104824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1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r"/>
          <a:r>
            <a:rPr lang="he-IL" sz="1200" b="1" u="sng" dirty="0"/>
            <a:t>הרכב תיק – מסלול מתמחה משולב –</a:t>
          </a:r>
        </a:p>
        <a:p xmlns:a="http://schemas.openxmlformats.org/drawingml/2006/main">
          <a:pPr algn="r"/>
          <a:r>
            <a:rPr lang="he-IL" sz="1200" b="1" u="sng" dirty="0"/>
            <a:t>אג"ח עד 15% מניות</a:t>
          </a:r>
        </a:p>
      </cdr:txBody>
    </cdr:sp>
  </cdr:relSizeAnchor>
  <cdr:relSizeAnchor xmlns:cdr="http://schemas.openxmlformats.org/drawingml/2006/chartDrawing">
    <cdr:from>
      <cdr:x>0.38426</cdr:x>
      <cdr:y>0.84003</cdr:y>
    </cdr:from>
    <cdr:to>
      <cdr:x>0.6427</cdr:x>
      <cdr:y>1</cdr:y>
    </cdr:to>
    <cdr:sp macro="" textlink="">
      <cdr:nvSpPr>
        <cdr:cNvPr id="3" name="תיבת טקסט 1">
          <a:extLst xmlns:a="http://schemas.openxmlformats.org/drawingml/2006/main">
            <a:ext uri="{FF2B5EF4-FFF2-40B4-BE49-F238E27FC236}">
              <a16:creationId xmlns:a16="http://schemas.microsoft.com/office/drawing/2014/main" id="{4249EF6C-58C2-435C-BD50-EBF79EE83CAF}"/>
            </a:ext>
          </a:extLst>
        </cdr:cNvPr>
        <cdr:cNvSpPr txBox="1"/>
      </cdr:nvSpPr>
      <cdr:spPr>
        <a:xfrm xmlns:a="http://schemas.openxmlformats.org/drawingml/2006/main">
          <a:off x="3403356" y="5731624"/>
          <a:ext cx="2289018" cy="104824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1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he-IL" dirty="0"/>
        </a:p>
        <a:p xmlns:a="http://schemas.openxmlformats.org/drawingml/2006/main">
          <a:endParaRPr lang="he-IL" sz="1100" dirty="0"/>
        </a:p>
        <a:p xmlns:a="http://schemas.openxmlformats.org/drawingml/2006/main">
          <a:pPr algn="r"/>
          <a:endParaRPr lang="he-IL" sz="1800" b="1" u="sng" dirty="0"/>
        </a:p>
        <a:p xmlns:a="http://schemas.openxmlformats.org/drawingml/2006/main">
          <a:pPr algn="r"/>
          <a:r>
            <a:rPr lang="he-IL" sz="1800" b="1" u="sng" dirty="0"/>
            <a:t>סה"כ נכסים באלפי ₪</a:t>
          </a:r>
          <a:r>
            <a:rPr lang="he-IL" sz="1800" b="1" u="sng"/>
            <a:t>– 10,098.82 </a:t>
          </a:r>
          <a:r>
            <a:rPr lang="he-IL" sz="1800" b="1" u="sng" dirty="0"/>
            <a:t>₪ </a:t>
          </a:r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שקופית כותר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כותרת משנה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e-IL"/>
              <a:t>לחץ כדי לערוך סגנון כותרת משנה של תבנית בסיס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1831E-259D-48AE-99F1-CE5A21B08D78}" type="datetimeFigureOut">
              <a:rPr lang="he-IL" smtClean="0"/>
              <a:t>ו'/טבת/תשפ"א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FFD04-9950-4F0E-9733-DC85403D0E12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7509218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כותרת וטקסט אנכ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1831E-259D-48AE-99F1-CE5A21B08D78}" type="datetimeFigureOut">
              <a:rPr lang="he-IL" smtClean="0"/>
              <a:t>ו'/טבת/תשפ"א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FFD04-9950-4F0E-9733-DC85403D0E12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7732712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כותרת אנכית וטקס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אנכית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1831E-259D-48AE-99F1-CE5A21B08D78}" type="datetimeFigureOut">
              <a:rPr lang="he-IL" smtClean="0"/>
              <a:t>ו'/טבת/תשפ"א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FFD04-9950-4F0E-9733-DC85403D0E12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2695772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כותרת ותוכ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1831E-259D-48AE-99F1-CE5A21B08D78}" type="datetimeFigureOut">
              <a:rPr lang="he-IL" smtClean="0"/>
              <a:t>ו'/טבת/תשפ"א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FFD04-9950-4F0E-9733-DC85403D0E12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7855085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כותרת מקטע עליונ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1831E-259D-48AE-99F1-CE5A21B08D78}" type="datetimeFigureOut">
              <a:rPr lang="he-IL" smtClean="0"/>
              <a:t>ו'/טבת/תשפ"א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FFD04-9950-4F0E-9733-DC85403D0E12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0095043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שני תכני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1831E-259D-48AE-99F1-CE5A21B08D78}" type="datetimeFigureOut">
              <a:rPr lang="he-IL" smtClean="0"/>
              <a:t>ו'/טבת/תשפ"א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FFD04-9950-4F0E-9733-DC85403D0E12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454624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השווא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5" name="מציין מיקום טקסט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6" name="מציין מיקום תוכן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7" name="מציין מיקום של תאריך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1831E-259D-48AE-99F1-CE5A21B08D78}" type="datetimeFigureOut">
              <a:rPr lang="he-IL" smtClean="0"/>
              <a:t>ו'/טבת/תשפ"א</a:t>
            </a:fld>
            <a:endParaRPr lang="he-IL"/>
          </a:p>
        </p:txBody>
      </p:sp>
      <p:sp>
        <p:nvSpPr>
          <p:cNvPr id="8" name="מציין מיקום של כותרת תחתונה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9" name="מציין מיקום של מספר שקופית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FFD04-9950-4F0E-9733-DC85403D0E12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9911526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כותרת בלב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תאריך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1831E-259D-48AE-99F1-CE5A21B08D78}" type="datetimeFigureOut">
              <a:rPr lang="he-IL" smtClean="0"/>
              <a:t>ו'/טבת/תשפ"א</a:t>
            </a:fld>
            <a:endParaRPr lang="he-IL"/>
          </a:p>
        </p:txBody>
      </p:sp>
      <p:sp>
        <p:nvSpPr>
          <p:cNvPr id="4" name="מציין מיקום של כותרת תחתונה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5" name="מציין מיקום של מספר שקופית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FFD04-9950-4F0E-9733-DC85403D0E12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42634773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רי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אריך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1831E-259D-48AE-99F1-CE5A21B08D78}" type="datetimeFigureOut">
              <a:rPr lang="he-IL" smtClean="0"/>
              <a:t>ו'/טבת/תשפ"א</a:t>
            </a:fld>
            <a:endParaRPr lang="he-IL"/>
          </a:p>
        </p:txBody>
      </p:sp>
      <p:sp>
        <p:nvSpPr>
          <p:cNvPr id="3" name="מציין מיקום של כותרת תחתונה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FFD04-9950-4F0E-9733-DC85403D0E12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4182888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תוכן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1831E-259D-48AE-99F1-CE5A21B08D78}" type="datetimeFigureOut">
              <a:rPr lang="he-IL" smtClean="0"/>
              <a:t>ו'/טבת/תשפ"א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FFD04-9950-4F0E-9733-DC85403D0E12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5089120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תמונה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תמונה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e-IL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1831E-259D-48AE-99F1-CE5A21B08D78}" type="datetimeFigureOut">
              <a:rPr lang="he-IL" smtClean="0"/>
              <a:t>ו'/טבת/תשפ"א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FFD04-9950-4F0E-9733-DC85403D0E12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6079085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כותרת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C1831E-259D-48AE-99F1-CE5A21B08D78}" type="datetimeFigureOut">
              <a:rPr lang="he-IL" smtClean="0"/>
              <a:t>ו'/טבת/תשפ"א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8FFD04-9950-4F0E-9733-DC85403D0E12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0564794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e-IL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תרשים 3">
            <a:extLst>
              <a:ext uri="{FF2B5EF4-FFF2-40B4-BE49-F238E27FC236}">
                <a16:creationId xmlns:a16="http://schemas.microsoft.com/office/drawing/2014/main" id="{840C1BBC-7FDA-44B1-A49F-8E08E3C300F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911134977"/>
              </p:ext>
            </p:extLst>
          </p:nvPr>
        </p:nvGraphicFramePr>
        <p:xfrm>
          <a:off x="0" y="44624"/>
          <a:ext cx="9144000" cy="67687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087184923"/>
      </p:ext>
    </p:extLst>
  </p:cSld>
  <p:clrMapOvr>
    <a:masterClrMapping/>
  </p:clrMapOvr>
</p:sld>
</file>

<file path=ppt/theme/theme1.xml><?xml version="1.0" encoding="utf-8"?>
<a:theme xmlns:a="http://schemas.openxmlformats.org/drawingml/2006/main" name="ערכת נושא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81</TotalTime>
  <Words>38</Words>
  <Application>Microsoft Office PowerPoint</Application>
  <PresentationFormat>‫הצגה על המסך (4:3)</PresentationFormat>
  <Paragraphs>7</Paragraphs>
  <Slides>1</Slides>
  <Notes>0</Notes>
  <HiddenSlides>0</HiddenSlides>
  <MMClips>0</MMClips>
  <ScaleCrop>false</ScaleCrop>
  <HeadingPairs>
    <vt:vector size="6" baseType="variant">
      <vt:variant>
        <vt:lpstr>גופנים בשימוש</vt:lpstr>
      </vt:variant>
      <vt:variant>
        <vt:i4>2</vt:i4>
      </vt:variant>
      <vt:variant>
        <vt:lpstr>ערכת נושא</vt:lpstr>
      </vt:variant>
      <vt:variant>
        <vt:i4>1</vt:i4>
      </vt:variant>
      <vt:variant>
        <vt:lpstr>כותרות שקופיות</vt:lpstr>
      </vt:variant>
      <vt:variant>
        <vt:i4>1</vt:i4>
      </vt:variant>
    </vt:vector>
  </HeadingPairs>
  <TitlesOfParts>
    <vt:vector size="4" baseType="lpstr">
      <vt:lpstr>Arial</vt:lpstr>
      <vt:lpstr>Calibri</vt:lpstr>
      <vt:lpstr>ערכת נושא Office</vt:lpstr>
      <vt:lpstr>מצגת של PowerPoint‏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מצגת של PowerPoint</dc:title>
  <dc:creator>שרית ארז</dc:creator>
  <cp:lastModifiedBy>Shiran</cp:lastModifiedBy>
  <cp:revision>59</cp:revision>
  <dcterms:created xsi:type="dcterms:W3CDTF">2017-01-05T05:58:22Z</dcterms:created>
  <dcterms:modified xsi:type="dcterms:W3CDTF">2020-12-21T07:05:55Z</dcterms:modified>
</cp:coreProperties>
</file>