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he-IL" sz="1800" b="1" i="0" baseline="0" dirty="0">
                <a:effectLst/>
              </a:rPr>
              <a:t>קרן השתלמות עובדי מדינה, מסלול אג"ח ממשלת ישראל ללא מניות</a:t>
            </a:r>
            <a:r>
              <a:rPr lang="en-US" sz="1800" b="1" i="0" baseline="0" dirty="0">
                <a:effectLst/>
              </a:rPr>
              <a:t>11.2020  </a:t>
            </a:r>
            <a:r>
              <a:rPr lang="he-IL" sz="1800" b="1" i="0" baseline="0" dirty="0">
                <a:effectLst/>
              </a:rPr>
              <a:t>(באלפי ₪ ) </a:t>
            </a:r>
            <a:endParaRPr lang="he-IL" dirty="0">
              <a:effectLst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pPr>
            <a:endParaRPr lang="he-IL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200" b="1" i="0" u="none" strike="noStrike" kern="1200" baseline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cs"/>
            </a:defRPr>
          </a:pPr>
          <a:endParaRPr lang="he-IL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גיליון1!$B$1</c:f>
              <c:strCache>
                <c:ptCount val="1"/>
                <c:pt idx="0">
                  <c:v>מכירות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056-4336-B018-B063792F80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056-4336-B018-B063792F80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056-4336-B018-B063792F80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056-4336-B018-B063792F802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056-4336-B018-B063792F802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056-4336-B018-B063792F8022}"/>
              </c:ext>
            </c:extLst>
          </c:dPt>
          <c:dLbls>
            <c:dLbl>
              <c:idx val="0"/>
              <c:layout>
                <c:manualLayout>
                  <c:x val="4.8800549464544339E-3"/>
                  <c:y val="-0.10035214348206474"/>
                </c:manualLayout>
              </c:layout>
              <c:numFmt formatCode="0.0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he-IL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596690740872486"/>
                      <c:h val="4.074074074074074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056-4336-B018-B063792F8022}"/>
                </c:ext>
              </c:extLst>
            </c:dLbl>
            <c:numFmt formatCode="0.0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e-IL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גיליון1!$A$2:$A$6</c:f>
              <c:strCache>
                <c:ptCount val="5"/>
                <c:pt idx="0">
                  <c:v>אג"ח ממשלתיות סחירות</c:v>
                </c:pt>
                <c:pt idx="1">
                  <c:v>מניות וני"ע סחירים אחרים</c:v>
                </c:pt>
                <c:pt idx="2">
                  <c:v>אג"ח קונצרניות סחירות</c:v>
                </c:pt>
                <c:pt idx="3">
                  <c:v>מזומנים ושווי מזומנים</c:v>
                </c:pt>
                <c:pt idx="4">
                  <c:v>השקעות אחרות</c:v>
                </c:pt>
              </c:strCache>
            </c:strRef>
          </c:cat>
          <c:val>
            <c:numRef>
              <c:f>גיליון1!$B$2:$B$6</c:f>
              <c:numCache>
                <c:formatCode>0.00%</c:formatCode>
                <c:ptCount val="5"/>
                <c:pt idx="0">
                  <c:v>0.77757032675253501</c:v>
                </c:pt>
                <c:pt idx="1">
                  <c:v>1.0459033547669873E-2</c:v>
                </c:pt>
                <c:pt idx="2">
                  <c:v>0.10864888615559833</c:v>
                </c:pt>
                <c:pt idx="3">
                  <c:v>0.10342494440136817</c:v>
                </c:pt>
                <c:pt idx="4">
                  <c:v>-1.0319085717134698E-4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F7-4828-A53A-17FC89E373D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he-IL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0.89428</cdr:x>
      <cdr:y>0.42664</cdr:y>
    </cdr:from>
    <cdr:to>
      <cdr:x>1</cdr:x>
      <cdr:y>0.57269</cdr:y>
    </cdr:to>
    <cdr:sp macro="" textlink="">
      <cdr:nvSpPr>
        <cdr:cNvPr id="2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B693430F-C0C7-49FD-BBBA-1782FC207361}"/>
            </a:ext>
          </a:extLst>
        </cdr:cNvPr>
        <cdr:cNvSpPr txBox="1"/>
      </cdr:nvSpPr>
      <cdr:spPr>
        <a:xfrm xmlns:a="http://schemas.openxmlformats.org/drawingml/2006/main">
          <a:off x="8145568" y="2925930"/>
          <a:ext cx="962936" cy="1001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he-IL" sz="1200" b="1" u="sng" dirty="0"/>
            <a:t>הרכב תיק – מסלול אג"ח ממשלת </a:t>
          </a:r>
        </a:p>
        <a:p xmlns:a="http://schemas.openxmlformats.org/drawingml/2006/main">
          <a:pPr algn="r"/>
          <a:r>
            <a:rPr lang="he-IL" sz="1200" b="1" u="sng" dirty="0"/>
            <a:t>ישראל ללא מניות</a:t>
          </a:r>
        </a:p>
      </cdr:txBody>
    </cdr:sp>
  </cdr:relSizeAnchor>
  <cdr:relSizeAnchor xmlns:cdr="http://schemas.openxmlformats.org/drawingml/2006/chartDrawing">
    <cdr:from>
      <cdr:x>0.36366</cdr:x>
      <cdr:y>0.83566</cdr:y>
    </cdr:from>
    <cdr:to>
      <cdr:x>0.6051</cdr:x>
      <cdr:y>0.9817</cdr:y>
    </cdr:to>
    <cdr:sp macro="" textlink="">
      <cdr:nvSpPr>
        <cdr:cNvPr id="3" name="תיבת טקסט 1">
          <a:extLst xmlns:a="http://schemas.openxmlformats.org/drawingml/2006/main">
            <a:ext uri="{FF2B5EF4-FFF2-40B4-BE49-F238E27FC236}">
              <a16:creationId xmlns:a16="http://schemas.microsoft.com/office/drawing/2014/main" id="{CB190350-2A1F-4FAE-9849-27512857E043}"/>
            </a:ext>
          </a:extLst>
        </cdr:cNvPr>
        <cdr:cNvSpPr txBox="1"/>
      </cdr:nvSpPr>
      <cdr:spPr>
        <a:xfrm xmlns:a="http://schemas.openxmlformats.org/drawingml/2006/main">
          <a:off x="3312368" y="5730960"/>
          <a:ext cx="2199158" cy="10015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he-IL" dirty="0"/>
        </a:p>
        <a:p xmlns:a="http://schemas.openxmlformats.org/drawingml/2006/main">
          <a:endParaRPr lang="he-IL" sz="1100" dirty="0"/>
        </a:p>
        <a:p xmlns:a="http://schemas.openxmlformats.org/drawingml/2006/main">
          <a:pPr algn="r"/>
          <a:endParaRPr lang="he-IL" sz="1800" b="1" u="sng" dirty="0"/>
        </a:p>
        <a:p xmlns:a="http://schemas.openxmlformats.org/drawingml/2006/main">
          <a:pPr algn="r"/>
          <a:r>
            <a:rPr lang="he-IL" sz="1800" b="1" u="sng" dirty="0"/>
            <a:t>סה"כ נכסים באלפי ₪– 47,174.72 ₪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5092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327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6957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855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0950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546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115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3477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828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891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790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1831E-259D-48AE-99F1-CE5A21B08D78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FD04-9950-4F0E-9733-DC85403D0E1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647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>
            <a:extLst>
              <a:ext uri="{FF2B5EF4-FFF2-40B4-BE49-F238E27FC236}">
                <a16:creationId xmlns:a16="http://schemas.microsoft.com/office/drawing/2014/main" id="{C0A8E3FE-FE43-47F0-A0BB-CCD001119F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9524498"/>
              </p:ext>
            </p:extLst>
          </p:nvPr>
        </p:nvGraphicFramePr>
        <p:xfrm>
          <a:off x="35496" y="2296"/>
          <a:ext cx="910850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3393061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</Words>
  <Application>Microsoft Office PowerPoint</Application>
  <PresentationFormat>‫הצגה על המסך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62</cp:revision>
  <dcterms:created xsi:type="dcterms:W3CDTF">2017-01-05T05:58:22Z</dcterms:created>
  <dcterms:modified xsi:type="dcterms:W3CDTF">2020-12-21T07:01:59Z</dcterms:modified>
</cp:coreProperties>
</file>