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5" d="100"/>
          <a:sy n="65" d="100"/>
        </p:scale>
        <p:origin x="145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200" b="1" i="0" u="none" strike="noStrike" kern="1200" baseline="0">
                <a:solidFill>
                  <a:prstClr val="black">
                    <a:lumMod val="75000"/>
                    <a:lumOff val="2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he-IL" sz="1800" b="1" i="0" baseline="0" dirty="0">
                <a:effectLst/>
              </a:rPr>
              <a:t>קרן השתלמות עובדי מדינה, מסלול הלכה יהודית 11.2020 (באלפי ₪)</a:t>
            </a:r>
            <a:endParaRPr lang="he-IL" dirty="0">
              <a:effectLst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pPr>
            <a:endParaRPr lang="he-IL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2200" b="1" i="0" u="none" strike="noStrike" kern="1200" baseline="0">
              <a:solidFill>
                <a:prstClr val="black">
                  <a:lumMod val="75000"/>
                  <a:lumOff val="25000"/>
                </a:prstClr>
              </a:solidFill>
              <a:latin typeface="+mn-lt"/>
              <a:ea typeface="+mn-ea"/>
              <a:cs typeface="+mn-cs"/>
            </a:defRPr>
          </a:pPr>
          <a:endParaRPr lang="he-IL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גיליון1!$B$1</c:f>
              <c:strCache>
                <c:ptCount val="1"/>
                <c:pt idx="0">
                  <c:v>מכירות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E596-464E-8843-C5E676A3FBE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E596-464E-8843-C5E676A3FBE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E596-464E-8843-C5E676A3FBE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E596-464E-8843-C5E676A3FBE2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E596-464E-8843-C5E676A3FBE2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E596-464E-8843-C5E676A3FBE2}"/>
              </c:ext>
            </c:extLst>
          </c:dPt>
          <c:dLbls>
            <c:numFmt formatCode="0.00%" sourceLinked="0"/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he-IL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גיליון1!$A$2:$A$7</c:f>
              <c:strCache>
                <c:ptCount val="6"/>
                <c:pt idx="0">
                  <c:v>אג"ח ממשלתיות סחירות</c:v>
                </c:pt>
                <c:pt idx="1">
                  <c:v>מניות וני"ע סחירים אחרים</c:v>
                </c:pt>
                <c:pt idx="2">
                  <c:v>פקדונות והלוואות</c:v>
                </c:pt>
                <c:pt idx="3">
                  <c:v>אג"ח קונצרניות סחירות</c:v>
                </c:pt>
                <c:pt idx="4">
                  <c:v>מזומנים ושווי מזומנים</c:v>
                </c:pt>
                <c:pt idx="5">
                  <c:v>השקעות אחרות</c:v>
                </c:pt>
              </c:strCache>
            </c:strRef>
          </c:cat>
          <c:val>
            <c:numRef>
              <c:f>גיליון1!$B$2:$B$7</c:f>
              <c:numCache>
                <c:formatCode>0.00%</c:formatCode>
                <c:ptCount val="6"/>
                <c:pt idx="0">
                  <c:v>0.67903786867138172</c:v>
                </c:pt>
                <c:pt idx="1">
                  <c:v>4.1081408576091792E-2</c:v>
                </c:pt>
                <c:pt idx="2">
                  <c:v>0</c:v>
                </c:pt>
                <c:pt idx="3">
                  <c:v>0.17170441993504459</c:v>
                </c:pt>
                <c:pt idx="4">
                  <c:v>6.6047199828544095E-2</c:v>
                </c:pt>
                <c:pt idx="5">
                  <c:v>4.2128278681767974E-2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677-46AA-9889-F1F2F94447D9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he-I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he-IL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0.88222</cdr:x>
      <cdr:y>0.41639</cdr:y>
    </cdr:from>
    <cdr:to>
      <cdr:x>1</cdr:x>
      <cdr:y>0.58165</cdr:y>
    </cdr:to>
    <cdr:sp macro="" textlink="">
      <cdr:nvSpPr>
        <cdr:cNvPr id="2" name="תיבת טקסט 1">
          <a:extLst xmlns:a="http://schemas.openxmlformats.org/drawingml/2006/main">
            <a:ext uri="{FF2B5EF4-FFF2-40B4-BE49-F238E27FC236}">
              <a16:creationId xmlns:a16="http://schemas.microsoft.com/office/drawing/2014/main" id="{DA7F7463-1EBE-469F-8880-A8E4A47511F1}"/>
            </a:ext>
          </a:extLst>
        </cdr:cNvPr>
        <cdr:cNvSpPr txBox="1"/>
      </cdr:nvSpPr>
      <cdr:spPr>
        <a:xfrm xmlns:a="http://schemas.openxmlformats.org/drawingml/2006/main">
          <a:off x="8155310" y="2728518"/>
          <a:ext cx="1034735" cy="10828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he-IL" sz="1200" b="1" u="sng" dirty="0"/>
            <a:t>הרכב תיק – מסלול הלכה יהודית</a:t>
          </a:r>
        </a:p>
      </cdr:txBody>
    </cdr:sp>
  </cdr:relSizeAnchor>
  <cdr:relSizeAnchor xmlns:cdr="http://schemas.openxmlformats.org/drawingml/2006/chartDrawing">
    <cdr:from>
      <cdr:x>0.35246</cdr:x>
      <cdr:y>0.83476</cdr:y>
    </cdr:from>
    <cdr:to>
      <cdr:x>0.62146</cdr:x>
      <cdr:y>1</cdr:y>
    </cdr:to>
    <cdr:sp macro="" textlink="">
      <cdr:nvSpPr>
        <cdr:cNvPr id="3" name="תיבת טקסט 1">
          <a:extLst xmlns:a="http://schemas.openxmlformats.org/drawingml/2006/main">
            <a:ext uri="{FF2B5EF4-FFF2-40B4-BE49-F238E27FC236}">
              <a16:creationId xmlns:a16="http://schemas.microsoft.com/office/drawing/2014/main" id="{AD87DCB6-6E62-42AE-AC35-156D54FFB753}"/>
            </a:ext>
          </a:extLst>
        </cdr:cNvPr>
        <cdr:cNvSpPr txBox="1"/>
      </cdr:nvSpPr>
      <cdr:spPr>
        <a:xfrm xmlns:a="http://schemas.openxmlformats.org/drawingml/2006/main">
          <a:off x="3096344" y="5469931"/>
          <a:ext cx="2363176" cy="108279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he-IL" dirty="0"/>
        </a:p>
        <a:p xmlns:a="http://schemas.openxmlformats.org/drawingml/2006/main">
          <a:endParaRPr lang="he-IL" sz="1100" dirty="0"/>
        </a:p>
        <a:p xmlns:a="http://schemas.openxmlformats.org/drawingml/2006/main">
          <a:pPr algn="r"/>
          <a:endParaRPr lang="he-IL" sz="1800" b="1" u="sng" dirty="0"/>
        </a:p>
        <a:p xmlns:a="http://schemas.openxmlformats.org/drawingml/2006/main">
          <a:pPr algn="r"/>
          <a:r>
            <a:rPr lang="he-IL" sz="1800" b="1" u="sng" dirty="0"/>
            <a:t>סה"כ נכסים באלפי ₪</a:t>
          </a:r>
          <a:r>
            <a:rPr lang="he-IL" sz="1800" b="1" u="sng"/>
            <a:t>– 2,426.28 </a:t>
          </a:r>
          <a:r>
            <a:rPr lang="he-IL" sz="1800" b="1" u="sng" dirty="0"/>
            <a:t>₪ 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50921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73271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69577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85508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09504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5462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991152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63477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18288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08912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07908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6479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>
            <a:extLst>
              <a:ext uri="{FF2B5EF4-FFF2-40B4-BE49-F238E27FC236}">
                <a16:creationId xmlns:a16="http://schemas.microsoft.com/office/drawing/2014/main" id="{58B8B29F-A27D-4D7A-9BCB-4DFA06D8E90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58621550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25247481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26</Words>
  <Application>Microsoft Office PowerPoint</Application>
  <PresentationFormat>‫הצגה על המסך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2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4" baseType="lpstr">
      <vt:lpstr>Arial</vt:lpstr>
      <vt:lpstr>Calibri</vt:lpstr>
      <vt:lpstr>ערכת נושא Office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Shiran</cp:lastModifiedBy>
  <cp:revision>61</cp:revision>
  <dcterms:created xsi:type="dcterms:W3CDTF">2017-01-05T05:58:22Z</dcterms:created>
  <dcterms:modified xsi:type="dcterms:W3CDTF">2020-12-21T07:08:04Z</dcterms:modified>
</cp:coreProperties>
</file>