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5" d="100"/>
          <a:sy n="65" d="100"/>
        </p:scale>
        <p:origin x="145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 b="1" i="0" u="none" strike="noStrike" kern="1200" baseline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he-IL" sz="1800" b="1" i="0" baseline="0" dirty="0">
                <a:effectLst/>
              </a:rPr>
              <a:t>קרן השתלמות לעובדי המדינה, מסלול כללי 11.2020 (באלפי ₪ )</a:t>
            </a:r>
            <a:endParaRPr lang="he-IL" dirty="0">
              <a:effectLst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pPr>
            <a:endParaRPr lang="he-IL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2200" b="1" i="0" u="none" strike="noStrike" kern="1200" baseline="0">
              <a:solidFill>
                <a:prstClr val="black">
                  <a:lumMod val="75000"/>
                  <a:lumOff val="25000"/>
                </a:prstClr>
              </a:solidFill>
              <a:latin typeface="+mn-lt"/>
              <a:ea typeface="+mn-ea"/>
              <a:cs typeface="+mn-cs"/>
            </a:defRPr>
          </a:pPr>
          <a:endParaRPr lang="he-IL"/>
        </a:p>
      </c:txPr>
    </c:title>
    <c:autoTitleDeleted val="0"/>
    <c:plotArea>
      <c:layout>
        <c:manualLayout>
          <c:layoutTarget val="inner"/>
          <c:xMode val="edge"/>
          <c:yMode val="edge"/>
          <c:x val="0.14452919209693546"/>
          <c:y val="0.13037760761624775"/>
          <c:w val="0.55711764553042498"/>
          <c:h val="0.75914931918431527"/>
        </c:manualLayout>
      </c:layout>
      <c:pieChart>
        <c:varyColors val="1"/>
        <c:ser>
          <c:idx val="0"/>
          <c:order val="0"/>
          <c:tx>
            <c:strRef>
              <c:f>גיליון1!$B$1</c:f>
              <c:strCache>
                <c:ptCount val="1"/>
                <c:pt idx="0">
                  <c:v>מכירות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9E45-42DE-AD0C-2DFBA390AF1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9E45-42DE-AD0C-2DFBA390AF1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9E45-42DE-AD0C-2DFBA390AF1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9E45-42DE-AD0C-2DFBA390AF1F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9E45-42DE-AD0C-2DFBA390AF1F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9E45-42DE-AD0C-2DFBA390AF1F}"/>
              </c:ext>
            </c:extLst>
          </c:dPt>
          <c:dLbls>
            <c:numFmt formatCode="0.00%" sourceLinked="0"/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he-IL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גיליון1!$A$2:$A$7</c:f>
              <c:strCache>
                <c:ptCount val="6"/>
                <c:pt idx="0">
                  <c:v>אג"ח ממשלתיות סחירות</c:v>
                </c:pt>
                <c:pt idx="1">
                  <c:v>מניות וני"ע סחירים אחרים</c:v>
                </c:pt>
                <c:pt idx="2">
                  <c:v>פקדונות והלוואות</c:v>
                </c:pt>
                <c:pt idx="3">
                  <c:v>אג"ח קונצרניות סחירות</c:v>
                </c:pt>
                <c:pt idx="4">
                  <c:v>מזומנים ושווי מזומנים</c:v>
                </c:pt>
                <c:pt idx="5">
                  <c:v>השקעות אחרות</c:v>
                </c:pt>
              </c:strCache>
            </c:strRef>
          </c:cat>
          <c:val>
            <c:numRef>
              <c:f>גיליון1!$B$2:$B$7</c:f>
              <c:numCache>
                <c:formatCode>0.00%</c:formatCode>
                <c:ptCount val="6"/>
                <c:pt idx="0">
                  <c:v>0.19943157791912408</c:v>
                </c:pt>
                <c:pt idx="1">
                  <c:v>0.42484318442607588</c:v>
                </c:pt>
                <c:pt idx="2">
                  <c:v>1.870327401087973E-2</c:v>
                </c:pt>
                <c:pt idx="3">
                  <c:v>0.2201736780383412</c:v>
                </c:pt>
                <c:pt idx="4">
                  <c:v>3.1195732672262867E-2</c:v>
                </c:pt>
                <c:pt idx="5">
                  <c:v>0.10565255376996735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4AE-4549-B976-73DFDCDB5C2E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he-I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he-IL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0.83065</cdr:x>
      <cdr:y>0.86046</cdr:y>
    </cdr:from>
    <cdr:to>
      <cdr:x>0.93305</cdr:x>
      <cdr:y>1</cdr:y>
    </cdr:to>
    <cdr:sp macro="" textlink="">
      <cdr:nvSpPr>
        <cdr:cNvPr id="2" name="תיבת טקסט 1">
          <a:extLst xmlns:a="http://schemas.openxmlformats.org/drawingml/2006/main">
            <a:ext uri="{FF2B5EF4-FFF2-40B4-BE49-F238E27FC236}">
              <a16:creationId xmlns:a16="http://schemas.microsoft.com/office/drawing/2014/main" id="{A0E940F7-F12B-4FE0-934F-2E8A31A45D1C}"/>
            </a:ext>
          </a:extLst>
        </cdr:cNvPr>
        <cdr:cNvSpPr txBox="1"/>
      </cdr:nvSpPr>
      <cdr:spPr>
        <a:xfrm xmlns:a="http://schemas.openxmlformats.org/drawingml/2006/main">
          <a:off x="7416824" y="563832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1"/>
        <a:lstStyle xmlns:a="http://schemas.openxmlformats.org/drawingml/2006/main"/>
        <a:p xmlns:a="http://schemas.openxmlformats.org/drawingml/2006/main">
          <a:endParaRPr lang="he-IL" sz="1100" dirty="0"/>
        </a:p>
      </cdr:txBody>
    </cdr:sp>
  </cdr:relSizeAnchor>
  <cdr:relSizeAnchor xmlns:cdr="http://schemas.openxmlformats.org/drawingml/2006/chartDrawing">
    <cdr:from>
      <cdr:x>0.89759</cdr:x>
      <cdr:y>0.39011</cdr:y>
    </cdr:from>
    <cdr:to>
      <cdr:x>1</cdr:x>
      <cdr:y>0.42308</cdr:y>
    </cdr:to>
    <cdr:sp macro="" textlink="">
      <cdr:nvSpPr>
        <cdr:cNvPr id="3" name="תיבת טקסט 2">
          <a:extLst xmlns:a="http://schemas.openxmlformats.org/drawingml/2006/main">
            <a:ext uri="{FF2B5EF4-FFF2-40B4-BE49-F238E27FC236}">
              <a16:creationId xmlns:a16="http://schemas.microsoft.com/office/drawing/2014/main" id="{462B8FC8-6483-4FE9-AA51-361D9C98B3AC}"/>
            </a:ext>
          </a:extLst>
        </cdr:cNvPr>
        <cdr:cNvSpPr txBox="1"/>
      </cdr:nvSpPr>
      <cdr:spPr>
        <a:xfrm xmlns:a="http://schemas.openxmlformats.org/drawingml/2006/main">
          <a:off x="8014592" y="2556284"/>
          <a:ext cx="914400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1"/>
        <a:lstStyle xmlns:a="http://schemas.openxmlformats.org/drawingml/2006/main"/>
        <a:p xmlns:a="http://schemas.openxmlformats.org/drawingml/2006/main">
          <a:endParaRPr lang="he-IL" sz="1100" dirty="0"/>
        </a:p>
      </cdr:txBody>
    </cdr:sp>
  </cdr:relSizeAnchor>
  <cdr:relSizeAnchor xmlns:cdr="http://schemas.openxmlformats.org/drawingml/2006/chartDrawing">
    <cdr:from>
      <cdr:x>0.8871</cdr:x>
      <cdr:y>0.4011</cdr:y>
    </cdr:from>
    <cdr:to>
      <cdr:x>0.9895</cdr:x>
      <cdr:y>0.54064</cdr:y>
    </cdr:to>
    <cdr:sp macro="" textlink="">
      <cdr:nvSpPr>
        <cdr:cNvPr id="4" name="תיבת טקסט 3">
          <a:extLst xmlns:a="http://schemas.openxmlformats.org/drawingml/2006/main">
            <a:ext uri="{FF2B5EF4-FFF2-40B4-BE49-F238E27FC236}">
              <a16:creationId xmlns:a16="http://schemas.microsoft.com/office/drawing/2014/main" id="{F25069FA-714D-47A0-B06E-4E30E4558766}"/>
            </a:ext>
          </a:extLst>
        </cdr:cNvPr>
        <cdr:cNvSpPr txBox="1"/>
      </cdr:nvSpPr>
      <cdr:spPr>
        <a:xfrm xmlns:a="http://schemas.openxmlformats.org/drawingml/2006/main">
          <a:off x="7920880" y="262829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1"/>
        <a:lstStyle xmlns:a="http://schemas.openxmlformats.org/drawingml/2006/main"/>
        <a:p xmlns:a="http://schemas.openxmlformats.org/drawingml/2006/main">
          <a:pPr algn="r"/>
          <a:r>
            <a:rPr lang="he-IL" sz="1200" b="1" u="sng" dirty="0"/>
            <a:t>הרכב תיק – מסלול כללי</a:t>
          </a:r>
        </a:p>
      </cdr:txBody>
    </cdr:sp>
  </cdr:relSizeAnchor>
  <cdr:relSizeAnchor xmlns:cdr="http://schemas.openxmlformats.org/drawingml/2006/chartDrawing">
    <cdr:from>
      <cdr:x>0.38188</cdr:x>
      <cdr:y>0.86046</cdr:y>
    </cdr:from>
    <cdr:to>
      <cdr:x>0.66935</cdr:x>
      <cdr:y>1</cdr:y>
    </cdr:to>
    <cdr:sp macro="" textlink="">
      <cdr:nvSpPr>
        <cdr:cNvPr id="5" name="תיבת טקסט 4">
          <a:extLst xmlns:a="http://schemas.openxmlformats.org/drawingml/2006/main">
            <a:ext uri="{FF2B5EF4-FFF2-40B4-BE49-F238E27FC236}">
              <a16:creationId xmlns:a16="http://schemas.microsoft.com/office/drawing/2014/main" id="{0F4F7ED9-1135-4082-84E3-5453A8A67737}"/>
            </a:ext>
          </a:extLst>
        </cdr:cNvPr>
        <cdr:cNvSpPr txBox="1"/>
      </cdr:nvSpPr>
      <cdr:spPr>
        <a:xfrm xmlns:a="http://schemas.openxmlformats.org/drawingml/2006/main">
          <a:off x="3491881" y="5901035"/>
          <a:ext cx="2628656" cy="9569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1"/>
        <a:lstStyle xmlns:a="http://schemas.openxmlformats.org/drawingml/2006/main"/>
        <a:p xmlns:a="http://schemas.openxmlformats.org/drawingml/2006/main">
          <a:endParaRPr lang="he-IL" dirty="0"/>
        </a:p>
        <a:p xmlns:a="http://schemas.openxmlformats.org/drawingml/2006/main">
          <a:endParaRPr lang="he-IL" sz="1100" dirty="0"/>
        </a:p>
        <a:p xmlns:a="http://schemas.openxmlformats.org/drawingml/2006/main">
          <a:pPr algn="r"/>
          <a:r>
            <a:rPr lang="he-IL" sz="1800" b="1" u="sng" dirty="0"/>
            <a:t>סה"כ נכסים באלפי ₪– 2,390,482.44 ₪ 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50921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73271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69577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85508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09504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5462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91152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63477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8288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08912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07908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6479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>
            <a:extLst>
              <a:ext uri="{FF2B5EF4-FFF2-40B4-BE49-F238E27FC236}">
                <a16:creationId xmlns:a16="http://schemas.microsoft.com/office/drawing/2014/main" id="{3FDF6B91-3E8B-4706-B1FB-456BFCDC66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88552390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85182131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24</Words>
  <Application>Microsoft Office PowerPoint</Application>
  <PresentationFormat>‫הצגה על המסך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2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4" baseType="lpstr">
      <vt:lpstr>Arial</vt:lpstr>
      <vt:lpstr>Calibri</vt:lpstr>
      <vt:lpstr>ערכת נושא Office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60</cp:revision>
  <dcterms:created xsi:type="dcterms:W3CDTF">2017-01-05T05:58:22Z</dcterms:created>
  <dcterms:modified xsi:type="dcterms:W3CDTF">2020-12-21T06:58:35Z</dcterms:modified>
</cp:coreProperties>
</file>