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he-IL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548" y="-11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he-IL"/>
  <c:roundedCorners val="0"/>
  <mc:AlternateContent xmlns:mc="http://schemas.openxmlformats.org/markup-compatibility/2006">
    <mc:Choice xmlns:c14="http://schemas.microsoft.com/office/drawing/2007/8/2/chart" Requires="c14">
      <c14:style val="126"/>
    </mc:Choice>
    <mc:Fallback>
      <c:style val="26"/>
    </mc:Fallback>
  </mc:AlternateContent>
  <c:chart>
    <c:title>
      <c:tx>
        <c:rich>
          <a:bodyPr/>
          <a:lstStyle/>
          <a:p>
            <a:pPr>
              <a:defRPr baseline="0">
                <a:cs typeface="DaunPenh" panose="01010101010101010101" pitchFamily="2" charset="0"/>
              </a:defRPr>
            </a:pPr>
            <a:r>
              <a:rPr lang="he-IL" baseline="0" dirty="0">
                <a:cs typeface="David" panose="020E0502060401010101" pitchFamily="34" charset="-79"/>
              </a:rPr>
              <a:t>קרן השתלמות לעובדי המדינה, מסלול אג"ח משולב עד 15% מניות </a:t>
            </a:r>
            <a:r>
              <a:rPr lang="he-IL" baseline="0" dirty="0" smtClean="0">
                <a:cs typeface="David" panose="020E0502060401010101" pitchFamily="34" charset="-79"/>
              </a:rPr>
              <a:t>01.2019 </a:t>
            </a:r>
            <a:r>
              <a:rPr lang="he-IL" baseline="0" dirty="0">
                <a:cs typeface="David" panose="020E0502060401010101" pitchFamily="34" charset="-79"/>
              </a:rPr>
              <a:t>(באחוזים)</a:t>
            </a:r>
          </a:p>
        </c:rich>
      </c:tx>
      <c:layout/>
      <c:overlay val="0"/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גיליון1!$B$1</c:f>
              <c:strCache>
                <c:ptCount val="1"/>
                <c:pt idx="0">
                  <c:v>קרן השתלמות לעובדי המדינה, מסלול כללי 05.2017 (באחוזים)</c:v>
                </c:pt>
              </c:strCache>
            </c:strRef>
          </c:tx>
          <c:invertIfNegative val="0"/>
          <c:dLbls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1.48%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גיליון1!$A$2:$A$5</c:f>
              <c:strCache>
                <c:ptCount val="3"/>
                <c:pt idx="0">
                  <c:v>תשואה לשנת 2018 נומינלית ברוטו (לפני ניכוי דמי ניהול)</c:v>
                </c:pt>
                <c:pt idx="1">
                  <c:v>תשואה שנתית ממוצעת 2015-2018 נומינלית ברוטו (לפני ניכוי דמי ניהול)</c:v>
                </c:pt>
                <c:pt idx="2">
                  <c:v>תשואה מצטברת לשנה עד 01/2019 נומינלית ברוטו (לפני ניכוי דמי ניהול)</c:v>
                </c:pt>
              </c:strCache>
            </c:strRef>
          </c:cat>
          <c:val>
            <c:numRef>
              <c:f>גיליון1!$B$2:$B$5</c:f>
              <c:numCache>
                <c:formatCode>0.00%</c:formatCode>
                <c:ptCount val="4"/>
                <c:pt idx="0">
                  <c:v>-1.0500000000000001E-2</c:v>
                </c:pt>
                <c:pt idx="2">
                  <c:v>1.4800000000000001E-2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608F-4DC4-B5CD-CC474849F38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91855488"/>
        <c:axId val="91877760"/>
      </c:barChart>
      <c:catAx>
        <c:axId val="91855488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low"/>
        <c:txPr>
          <a:bodyPr/>
          <a:lstStyle/>
          <a:p>
            <a:pPr>
              <a:defRPr sz="1200" baseline="0">
                <a:cs typeface="David" panose="020E0502060401010101" pitchFamily="34" charset="-79"/>
              </a:defRPr>
            </a:pPr>
            <a:endParaRPr lang="he-IL"/>
          </a:p>
        </c:txPr>
        <c:crossAx val="91877760"/>
        <c:crosses val="autoZero"/>
        <c:auto val="1"/>
        <c:lblAlgn val="ctr"/>
        <c:lblOffset val="100"/>
        <c:noMultiLvlLbl val="0"/>
      </c:catAx>
      <c:valAx>
        <c:axId val="91877760"/>
        <c:scaling>
          <c:orientation val="minMax"/>
        </c:scaling>
        <c:delete val="0"/>
        <c:axPos val="l"/>
        <c:majorGridlines/>
        <c:numFmt formatCode="0.00%" sourceLinked="1"/>
        <c:majorTickMark val="out"/>
        <c:minorTickMark val="none"/>
        <c:tickLblPos val="nextTo"/>
        <c:txPr>
          <a:bodyPr/>
          <a:lstStyle/>
          <a:p>
            <a:pPr>
              <a:defRPr baseline="0">
                <a:cs typeface="David" panose="020E0502060401010101" pitchFamily="34" charset="-79"/>
              </a:defRPr>
            </a:pPr>
            <a:endParaRPr lang="he-IL"/>
          </a:p>
        </c:txPr>
        <c:crossAx val="91855488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he-IL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שקופית כותרת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כותרת משנה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he-IL"/>
              <a:t>לחץ כדי לערוך סגנון כותרת משנה של תבנית בסיס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י"ד/אדר א/תשע"ט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0450740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כותרת וטקסט אנכ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טקסט אנכי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י"ד/אדר א/תשע"ט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1366536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כותרת אנכית וטקס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אנכית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טקסט אנכי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י"ד/אדר א/תשע"ט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35499140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כותרת ותוכ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תוכן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י"ד/אדר א/תשע"ט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9818688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כותרת מקטע עליונ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י"ד/אדר א/תשע"ט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6394387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שני תכנים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תוכן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תוכן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י"ד/אדר א/תשע"ט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4192792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השווא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4" name="מציין מיקום תוכן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5" name="מציין מיקום טקסט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6" name="מציין מיקום תוכן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7" name="מציין מיקום של תאריך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י"ד/אדר א/תשע"ט</a:t>
            </a:fld>
            <a:endParaRPr lang="he-IL"/>
          </a:p>
        </p:txBody>
      </p:sp>
      <p:sp>
        <p:nvSpPr>
          <p:cNvPr id="8" name="מציין מיקום של כותרת תחתונה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9" name="מציין מיקום של מספר שקופית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2272638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כותרת בלבד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תאריך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י"ד/אדר א/תשע"ט</a:t>
            </a:fld>
            <a:endParaRPr lang="he-IL"/>
          </a:p>
        </p:txBody>
      </p:sp>
      <p:sp>
        <p:nvSpPr>
          <p:cNvPr id="4" name="מציין מיקום של כותרת תחתונה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5" name="מציין מיקום של מספר שקופית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5591261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ריק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תאריך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י"ד/אדר א/תשע"ט</a:t>
            </a:fld>
            <a:endParaRPr lang="he-IL"/>
          </a:p>
        </p:txBody>
      </p:sp>
      <p:sp>
        <p:nvSpPr>
          <p:cNvPr id="3" name="מציין מיקום של כותרת תחתונה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4" name="מציין מיקום של מספר שקופית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8201889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תוכן עם כיתוב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תוכן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טקסט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י"ד/אדר א/תשע"ט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0548454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תמונה עם כיתוב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תמונה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e-IL"/>
          </a:p>
        </p:txBody>
      </p:sp>
      <p:sp>
        <p:nvSpPr>
          <p:cNvPr id="4" name="מציין מיקום טקסט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י"ד/אדר א/תשע"ט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6578843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כותרת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9277DC-7C36-42F7-A4C4-3F41AEC6D309}" type="datetimeFigureOut">
              <a:rPr lang="he-IL" smtClean="0"/>
              <a:t>י"ד/אדר א/תשע"ט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5272596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e-IL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תרשים 3"/>
          <p:cNvGraphicFramePr/>
          <p:nvPr>
            <p:extLst>
              <p:ext uri="{D42A27DB-BD31-4B8C-83A1-F6EECF244321}">
                <p14:modId xmlns:p14="http://schemas.microsoft.com/office/powerpoint/2010/main" val="2404133149"/>
              </p:ext>
            </p:extLst>
          </p:nvPr>
        </p:nvGraphicFramePr>
        <p:xfrm>
          <a:off x="1835696" y="126876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5148064" y="5805264"/>
            <a:ext cx="3096344" cy="338554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he-IL" sz="1400" dirty="0"/>
              <a:t>המסלול</a:t>
            </a:r>
            <a:r>
              <a:rPr lang="he-IL" sz="1600" dirty="0"/>
              <a:t> החל לפעול ב-3.2017</a:t>
            </a:r>
          </a:p>
        </p:txBody>
      </p:sp>
    </p:spTree>
    <p:extLst>
      <p:ext uri="{BB962C8B-B14F-4D97-AF65-F5344CB8AC3E}">
        <p14:creationId xmlns:p14="http://schemas.microsoft.com/office/powerpoint/2010/main" val="2639763465"/>
      </p:ext>
    </p:extLst>
  </p:cSld>
  <p:clrMapOvr>
    <a:masterClrMapping/>
  </p:clrMapOvr>
</p:sld>
</file>

<file path=ppt/theme/theme1.xml><?xml version="1.0" encoding="utf-8"?>
<a:theme xmlns:a="http://schemas.openxmlformats.org/drawingml/2006/main" name="ערכת נושא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199</TotalTime>
  <Words>22</Words>
  <Application>Microsoft Office PowerPoint</Application>
  <PresentationFormat>‫הצגה על המסך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ערכת נושא</vt:lpstr>
      </vt:variant>
      <vt:variant>
        <vt:i4>1</vt:i4>
      </vt:variant>
      <vt:variant>
        <vt:lpstr>כותרות שקופיות</vt:lpstr>
      </vt:variant>
      <vt:variant>
        <vt:i4>1</vt:i4>
      </vt:variant>
    </vt:vector>
  </HeadingPairs>
  <TitlesOfParts>
    <vt:vector size="2" baseType="lpstr">
      <vt:lpstr>ערכת נושא Office</vt:lpstr>
      <vt:lpstr>מצגת של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מצגת של PowerPoint</dc:title>
  <dc:creator>שרית ארז</dc:creator>
  <cp:lastModifiedBy>shiran</cp:lastModifiedBy>
  <cp:revision>38</cp:revision>
  <dcterms:created xsi:type="dcterms:W3CDTF">2017-01-05T08:03:13Z</dcterms:created>
  <dcterms:modified xsi:type="dcterms:W3CDTF">2019-02-19T21:47:08Z</dcterms:modified>
</cp:coreProperties>
</file>

<file path=docProps/thumbnail.jpeg>
</file>