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5" d="100"/>
          <a:sy n="105" d="100"/>
        </p:scale>
        <p:origin x="171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baseline="0">
                <a:cs typeface="David" panose="020E0502060401010101" pitchFamily="34" charset="-79"/>
              </a:defRPr>
            </a:pPr>
            <a:r>
              <a:rPr lang="he-IL" baseline="0" dirty="0">
                <a:cs typeface="David" panose="020E0502060401010101" pitchFamily="34" charset="-79"/>
              </a:rPr>
              <a:t>קרן השתלמות לעובדי המדינה, מסלול כללי 12.2019 (באחוזים)</a:t>
            </a:r>
          </a:p>
        </c:rich>
      </c:tx>
      <c:layout>
        <c:manualLayout>
          <c:xMode val="edge"/>
          <c:yMode val="edge"/>
          <c:x val="0.11620308398950131"/>
          <c:y val="1.8749999999999999E-2"/>
        </c:manualLayout>
      </c:layout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03.2017 (באחוזים)</c:v>
                </c:pt>
              </c:strCache>
            </c:strRef>
          </c:tx>
          <c:invertIfNegative val="0"/>
          <c:dLbls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10.66%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090-430B-A894-05BAC4D23630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גיליון1!$A$2:$A$4</c:f>
              <c:strCache>
                <c:ptCount val="3"/>
                <c:pt idx="0">
                  <c:v>תשואה לשנת 2018 נומינלית ברוטו (לפני ניכוי דמי ניהול)</c:v>
                </c:pt>
                <c:pt idx="1">
                  <c:v>תשואה שנתית ממוצעת 2015-2018 נומינלית ברוטו (לפני ניכוי דמי ניהול)</c:v>
                </c:pt>
                <c:pt idx="2">
                  <c:v>תשואה מצטברת לשנה עד 12/2019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-1.9900000000000001E-2</c:v>
                </c:pt>
                <c:pt idx="1">
                  <c:v>2.4299999999999999E-2</c:v>
                </c:pt>
                <c:pt idx="2">
                  <c:v>0.1066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D5-4AA2-B982-37FEC15E5C0D}"/>
            </c:ext>
          </c:extLst>
        </c:ser>
        <c:ser>
          <c:idx val="1"/>
          <c:order val="1"/>
          <c:tx>
            <c:strRef>
              <c:f>גיליון1!$C$1</c:f>
              <c:strCache>
                <c:ptCount val="1"/>
                <c:pt idx="0">
                  <c:v>עמודה1</c:v>
                </c:pt>
              </c:strCache>
            </c:strRef>
          </c:tx>
          <c:invertIfNegative val="0"/>
          <c:cat>
            <c:strRef>
              <c:f>גיליון1!$A$2:$A$4</c:f>
              <c:strCache>
                <c:ptCount val="3"/>
                <c:pt idx="0">
                  <c:v>תשואה לשנת 2018 נומינלית ברוטו (לפני ניכוי דמי ניהול)</c:v>
                </c:pt>
                <c:pt idx="1">
                  <c:v>תשואה שנתית ממוצעת 2015-2018 נומינלית ברוטו (לפני ניכוי דמי ניהול)</c:v>
                </c:pt>
                <c:pt idx="2">
                  <c:v>תשואה מצטברת לשנה עד 12/2019 נומינלית ברוטו (לפני ניכוי דמי ניהול)</c:v>
                </c:pt>
              </c:strCache>
            </c:strRef>
          </c:cat>
          <c:val>
            <c:numRef>
              <c:f>גיליון1!$C$2:$C$4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6090-430B-A894-05BAC4D23630}"/>
            </c:ext>
          </c:extLst>
        </c:ser>
        <c:ser>
          <c:idx val="2"/>
          <c:order val="2"/>
          <c:tx>
            <c:strRef>
              <c:f>גיליון1!$D$1</c:f>
              <c:strCache>
                <c:ptCount val="1"/>
                <c:pt idx="0">
                  <c:v>עמודה2</c:v>
                </c:pt>
              </c:strCache>
            </c:strRef>
          </c:tx>
          <c:invertIfNegative val="0"/>
          <c:cat>
            <c:strRef>
              <c:f>גיליון1!$A$2:$A$4</c:f>
              <c:strCache>
                <c:ptCount val="3"/>
                <c:pt idx="0">
                  <c:v>תשואה לשנת 2018 נומינלית ברוטו (לפני ניכוי דמי ניהול)</c:v>
                </c:pt>
                <c:pt idx="1">
                  <c:v>תשואה שנתית ממוצעת 2015-2018 נומינלית ברוטו (לפני ניכוי דמי ניהול)</c:v>
                </c:pt>
                <c:pt idx="2">
                  <c:v>תשואה מצטברת לשנה עד 12/2019 נומינלית ברוטו (לפני ניכוי דמי ניהול)</c:v>
                </c:pt>
              </c:strCache>
            </c:strRef>
          </c:cat>
          <c:val>
            <c:numRef>
              <c:f>גיליון1!$D$2:$D$4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2-6090-430B-A894-05BAC4D236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4843520"/>
        <c:axId val="85885696"/>
      </c:barChart>
      <c:catAx>
        <c:axId val="848435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 baseline="0">
                <a:cs typeface="David" panose="020E0502060401010101" pitchFamily="34" charset="-79"/>
              </a:defRPr>
            </a:pPr>
            <a:endParaRPr lang="he-IL"/>
          </a:p>
        </c:txPr>
        <c:crossAx val="85885696"/>
        <c:crosses val="autoZero"/>
        <c:auto val="1"/>
        <c:lblAlgn val="ctr"/>
        <c:lblOffset val="100"/>
        <c:noMultiLvlLbl val="0"/>
      </c:catAx>
      <c:valAx>
        <c:axId val="85885696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848435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ג'/שבט/תש"פ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ג'/שבט/תש"פ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ג'/שבט/תש"פ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ג'/שבט/תש"פ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ג'/שבט/תש"פ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ג'/שבט/תש"פ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ג'/שבט/תש"פ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ג'/שבט/תש"פ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ג'/שבט/תש"פ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ג'/שבט/תש"פ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ג'/שבט/תש"פ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ג'/שבט/תש"פ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3558281215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13</Words>
  <Application>Microsoft Office PowerPoint</Application>
  <PresentationFormat>‫הצגה על המסך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2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4" baseType="lpstr">
      <vt:lpstr>Arial</vt:lpstr>
      <vt:lpstr>Calibri</vt:lpstr>
      <vt:lpstr>ערכת נושא Office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46</cp:revision>
  <dcterms:created xsi:type="dcterms:W3CDTF">2017-01-05T08:03:13Z</dcterms:created>
  <dcterms:modified xsi:type="dcterms:W3CDTF">2020-01-29T13:25:48Z</dcterms:modified>
</cp:coreProperties>
</file>