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4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baseline="0">
                <a:cs typeface="David" panose="020E0502060401010101" pitchFamily="34" charset="-79"/>
              </a:defRPr>
            </a:pPr>
            <a:r>
              <a:rPr lang="he-IL" baseline="0" dirty="0">
                <a:cs typeface="David" panose="020E0502060401010101" pitchFamily="34" charset="-79"/>
              </a:rPr>
              <a:t>קרן השתלמות לעובדי המדינה, מסלול כללי </a:t>
            </a:r>
            <a:r>
              <a:rPr lang="he-IL" baseline="0" dirty="0" smtClean="0">
                <a:cs typeface="David" panose="020E0502060401010101" pitchFamily="34" charset="-79"/>
              </a:rPr>
              <a:t>2.2018</a:t>
            </a:r>
            <a:r>
              <a:rPr lang="en-US" baseline="0" dirty="0" smtClean="0">
                <a:cs typeface="David" panose="020E0502060401010101" pitchFamily="34" charset="-79"/>
              </a:rPr>
              <a:t>1</a:t>
            </a:r>
            <a:r>
              <a:rPr lang="he-IL" baseline="0" dirty="0" smtClean="0">
                <a:cs typeface="David" panose="020E0502060401010101" pitchFamily="34" charset="-79"/>
              </a:rPr>
              <a:t> </a:t>
            </a:r>
            <a:r>
              <a:rPr lang="he-IL" baseline="0" dirty="0">
                <a:cs typeface="David" panose="020E0502060401010101" pitchFamily="34" charset="-79"/>
              </a:rPr>
              <a:t>(באחוזים)</a:t>
            </a:r>
          </a:p>
        </c:rich>
      </c:tx>
      <c:layout>
        <c:manualLayout>
          <c:xMode val="edge"/>
          <c:yMode val="edge"/>
          <c:x val="0.11620308398950131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-1.99%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2017 נומינלית ברוטו (לפני ניכוי דמי ניהול)</c:v>
                </c:pt>
                <c:pt idx="1">
                  <c:v>תשואה שנתית ממוצעת 2014-2017 נומינלית ברוטו (לפני ניכוי דמי ניהול)</c:v>
                </c:pt>
                <c:pt idx="2">
                  <c:v>תשואה מצטברת לשנה עד 12/2018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6.9400000000000003E-2</c:v>
                </c:pt>
                <c:pt idx="1">
                  <c:v>3.7400000000000003E-2</c:v>
                </c:pt>
                <c:pt idx="2">
                  <c:v>-1.9900000000000001E-2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ser>
          <c:idx val="1"/>
          <c:order val="1"/>
          <c:tx>
            <c:strRef>
              <c:f>גיליון1!$C$1</c:f>
              <c:strCache>
                <c:ptCount val="1"/>
                <c:pt idx="0">
                  <c:v>עמודה1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2017 נומינלית ברוטו (לפני ניכוי דמי ניהול)</c:v>
                </c:pt>
                <c:pt idx="1">
                  <c:v>תשואה שנתית ממוצעת 2014-2017 נומינלית ברוטו (לפני ניכוי דמי ניהול)</c:v>
                </c:pt>
                <c:pt idx="2">
                  <c:v>תשואה מצטברת לשנה עד 12/2018 נומינלית ברוטו (לפני ניכוי דמי ניהול)</c:v>
                </c:pt>
              </c:strCache>
            </c:strRef>
          </c:cat>
          <c:val>
            <c:numRef>
              <c:f>גיליון1!$C$2:$C$4</c:f>
              <c:numCache>
                <c:formatCode>General</c:formatCode>
                <c:ptCount val="3"/>
              </c:numCache>
            </c:numRef>
          </c:val>
        </c:ser>
        <c:ser>
          <c:idx val="2"/>
          <c:order val="2"/>
          <c:tx>
            <c:strRef>
              <c:f>גיליון1!$D$1</c:f>
              <c:strCache>
                <c:ptCount val="1"/>
                <c:pt idx="0">
                  <c:v>עמודה2</c:v>
                </c:pt>
              </c:strCache>
            </c:strRef>
          </c:tx>
          <c:invertIfNegative val="0"/>
          <c:cat>
            <c:strRef>
              <c:f>גיליון1!$A$2:$A$4</c:f>
              <c:strCache>
                <c:ptCount val="3"/>
                <c:pt idx="0">
                  <c:v>תשואה לשנת 2017 נומינלית ברוטו (לפני ניכוי דמי ניהול)</c:v>
                </c:pt>
                <c:pt idx="1">
                  <c:v>תשואה שנתית ממוצעת 2014-2017 נומינלית ברוטו (לפני ניכוי דמי ניהול)</c:v>
                </c:pt>
                <c:pt idx="2">
                  <c:v>תשואה מצטברת לשנה עד 12/2018 נומינלית ברוטו (לפני ניכוי דמי ניהול)</c:v>
                </c:pt>
              </c:strCache>
            </c:strRef>
          </c:cat>
          <c:val>
            <c:numRef>
              <c:f>גיליון1!$D$2:$D$4</c:f>
              <c:numCache>
                <c:formatCode>General</c:formatCode>
                <c:ptCount val="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1862656"/>
        <c:axId val="81864192"/>
      </c:barChart>
      <c:catAx>
        <c:axId val="818626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 baseline="0">
                <a:cs typeface="David" panose="020E0502060401010101" pitchFamily="34" charset="-79"/>
              </a:defRPr>
            </a:pPr>
            <a:endParaRPr lang="he-IL"/>
          </a:p>
        </c:txPr>
        <c:crossAx val="81864192"/>
        <c:crosses val="autoZero"/>
        <c:auto val="1"/>
        <c:lblAlgn val="ctr"/>
        <c:lblOffset val="100"/>
        <c:noMultiLvlLbl val="0"/>
      </c:catAx>
      <c:valAx>
        <c:axId val="81864192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18626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ט"ו/שבט/תשע"ט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ט"ו/שבט/תשע"ט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ט"ו/שבט/תשע"ט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ט"ו/שבט/תשע"ט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ט"ו/שבט/תשע"ט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ט"ו/שבט/תשע"ט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ט"ו/שבט/תשע"ט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ט"ו/שבט/תשע"ט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ט"ו/שבט/תשע"ט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ט"ו/שבט/תשע"ט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ט"ו/שבט/תשע"ט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ט"ו/שבט/תשע"ט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3322634886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15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33</cp:revision>
  <dcterms:created xsi:type="dcterms:W3CDTF">2017-01-05T08:03:13Z</dcterms:created>
  <dcterms:modified xsi:type="dcterms:W3CDTF">2019-01-21T18:07:47Z</dcterms:modified>
</cp:coreProperties>
</file>