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145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baseline="0">
                <a:cs typeface="David" panose="020E0502060401010101" pitchFamily="34" charset="-79"/>
              </a:defRPr>
            </a:pPr>
            <a:r>
              <a:rPr lang="he-IL" baseline="0" dirty="0">
                <a:cs typeface="David" panose="020E0502060401010101" pitchFamily="34" charset="-79"/>
              </a:rPr>
              <a:t>קרן השתלמות לעובדי המדינה, מסלול כללי 04.2020 (באחוזים)</a:t>
            </a:r>
          </a:p>
        </c:rich>
      </c:tx>
      <c:layout>
        <c:manualLayout>
          <c:xMode val="edge"/>
          <c:yMode val="edge"/>
          <c:x val="0.11620308398950131"/>
          <c:y val="1.8749999999999999E-2"/>
        </c:manualLayout>
      </c:layout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גיליון1!$B$1</c:f>
              <c:strCache>
                <c:ptCount val="1"/>
                <c:pt idx="0">
                  <c:v>קרן השתלמות לעובדי המדינה, מסלול כללי 03.2017 (באחוזים)</c:v>
                </c:pt>
              </c:strCache>
            </c:strRef>
          </c:tx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 dirty="0"/>
                      <a:t>-6.04%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090-430B-A894-05BAC4D2363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04/2020 נומינלית ברוטו (לפני ניכוי דמי ניהול)</c:v>
                </c:pt>
              </c:strCache>
            </c:strRef>
          </c:cat>
          <c:val>
            <c:numRef>
              <c:f>גיליון1!$B$2:$B$4</c:f>
              <c:numCache>
                <c:formatCode>0.00%</c:formatCode>
                <c:ptCount val="3"/>
                <c:pt idx="0">
                  <c:v>0.1066</c:v>
                </c:pt>
                <c:pt idx="1">
                  <c:v>5.0599999999999999E-2</c:v>
                </c:pt>
                <c:pt idx="2">
                  <c:v>-6.0400000000000002E-2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D5-4AA2-B982-37FEC15E5C0D}"/>
            </c:ext>
          </c:extLst>
        </c:ser>
        <c:ser>
          <c:idx val="1"/>
          <c:order val="1"/>
          <c:tx>
            <c:strRef>
              <c:f>גיליון1!$C$1</c:f>
              <c:strCache>
                <c:ptCount val="1"/>
                <c:pt idx="0">
                  <c:v>עמודה1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04/2020 נומינלית ברוטו (לפני ניכוי דמי ניהול)</c:v>
                </c:pt>
              </c:strCache>
            </c:strRef>
          </c:cat>
          <c:val>
            <c:numRef>
              <c:f>גיליון1!$C$2:$C$4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1-6090-430B-A894-05BAC4D23630}"/>
            </c:ext>
          </c:extLst>
        </c:ser>
        <c:ser>
          <c:idx val="2"/>
          <c:order val="2"/>
          <c:tx>
            <c:strRef>
              <c:f>גיליון1!$D$1</c:f>
              <c:strCache>
                <c:ptCount val="1"/>
                <c:pt idx="0">
                  <c:v>עמודה2</c:v>
                </c:pt>
              </c:strCache>
            </c:strRef>
          </c:tx>
          <c:invertIfNegative val="0"/>
          <c:cat>
            <c:strRef>
              <c:f>גיליון1!$A$2:$A$4</c:f>
              <c:strCache>
                <c:ptCount val="3"/>
                <c:pt idx="0">
                  <c:v>תשואה לשנת 2019 נומינלית ברוטו (לפני ניכוי דמי ניהול)</c:v>
                </c:pt>
                <c:pt idx="1">
                  <c:v>תשואה שנתית ממוצעת 2017-2019 נומינלית ברוטו (לפני ניכוי דמי ניהול)</c:v>
                </c:pt>
                <c:pt idx="2">
                  <c:v>תשואה מצטברת לשנה עד 04/2020 נומינלית ברוטו (לפני ניכוי דמי ניהול)</c:v>
                </c:pt>
              </c:strCache>
            </c:strRef>
          </c:cat>
          <c:val>
            <c:numRef>
              <c:f>גיליון1!$D$2:$D$4</c:f>
              <c:numCache>
                <c:formatCode>General</c:formatCode>
                <c:ptCount val="3"/>
              </c:numCache>
            </c:numRef>
          </c:val>
          <c:extLst>
            <c:ext xmlns:c16="http://schemas.microsoft.com/office/drawing/2014/chart" uri="{C3380CC4-5D6E-409C-BE32-E72D297353CC}">
              <c16:uniqueId val="{00000002-6090-430B-A894-05BAC4D23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4843520"/>
        <c:axId val="85885696"/>
      </c:barChart>
      <c:catAx>
        <c:axId val="8484352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low"/>
        <c:txPr>
          <a:bodyPr/>
          <a:lstStyle/>
          <a:p>
            <a:pPr>
              <a:defRPr sz="1200" baseline="0">
                <a:cs typeface="David" panose="020E0502060401010101" pitchFamily="34" charset="-79"/>
              </a:defRPr>
            </a:pPr>
            <a:endParaRPr lang="he-IL"/>
          </a:p>
        </c:txPr>
        <c:crossAx val="85885696"/>
        <c:crosses val="autoZero"/>
        <c:auto val="1"/>
        <c:lblAlgn val="ctr"/>
        <c:lblOffset val="100"/>
        <c:noMultiLvlLbl val="0"/>
      </c:catAx>
      <c:valAx>
        <c:axId val="858856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84843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he-IL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45074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6653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9914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1868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39438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1927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7263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912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0188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54845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5788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277DC-7C36-42F7-A4C4-3F41AEC6D309}" type="datetimeFigureOut">
              <a:rPr lang="he-IL" smtClean="0"/>
              <a:t>ט"ו/סיון/תש"ף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6C10-D08B-413E-B196-555134463B1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2725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תרשים 3"/>
          <p:cNvGraphicFramePr/>
          <p:nvPr>
            <p:extLst>
              <p:ext uri="{D42A27DB-BD31-4B8C-83A1-F6EECF244321}">
                <p14:modId xmlns:p14="http://schemas.microsoft.com/office/powerpoint/2010/main" val="553544563"/>
              </p:ext>
            </p:extLst>
          </p:nvPr>
        </p:nvGraphicFramePr>
        <p:xfrm>
          <a:off x="1835696" y="126876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9763465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14</Words>
  <Application>Microsoft Office PowerPoint</Application>
  <PresentationFormat>‫הצגה על המסך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4" baseType="lpstr">
      <vt:lpstr>Arial</vt:lpstr>
      <vt:lpstr>Calibri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שרית ארז</dc:creator>
  <cp:lastModifiedBy>Shiran</cp:lastModifiedBy>
  <cp:revision>51</cp:revision>
  <dcterms:created xsi:type="dcterms:W3CDTF">2017-01-05T08:03:13Z</dcterms:created>
  <dcterms:modified xsi:type="dcterms:W3CDTF">2020-06-07T06:38:49Z</dcterms:modified>
</cp:coreProperties>
</file>