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baseline="0">
                <a:cs typeface="David" panose="020E0502060401010101" pitchFamily="34" charset="-79"/>
              </a:defRPr>
            </a:pPr>
            <a:r>
              <a:rPr lang="he-IL" baseline="0" dirty="0">
                <a:cs typeface="David" panose="020E0502060401010101" pitchFamily="34" charset="-79"/>
              </a:rPr>
              <a:t>קרן השתלמות לעובדי המדינה, מסלול אג"ח ממשלת ישראל </a:t>
            </a:r>
            <a:r>
              <a:rPr lang="en-US" sz="2000" baseline="0" dirty="0">
                <a:latin typeface="David" panose="020E0502060401010101" pitchFamily="34" charset="-79"/>
                <a:cs typeface="David" panose="020E0502060401010101" pitchFamily="34" charset="-79"/>
              </a:rPr>
              <a:t>02.2021 </a:t>
            </a:r>
            <a:r>
              <a:rPr lang="he-IL" baseline="0" dirty="0">
                <a:cs typeface="David" panose="020E0502060401010101" pitchFamily="34" charset="-79"/>
              </a:rPr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ללא מניות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0.27%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511-47AA-AA93-764BEC8CF8E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2020 נומינלית ברוטו (לפני ניכוי דמי ניהול)</c:v>
                </c:pt>
                <c:pt idx="1">
                  <c:v>תשואה שנתית ממוצעת 2018-2020 נומינלית ברוטו (לפני ניכוי דמי ניהול)</c:v>
                </c:pt>
                <c:pt idx="2">
                  <c:v>תשואה מצטברת לשנה עד 02/2021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2.8999999999999998E-3</c:v>
                </c:pt>
                <c:pt idx="1">
                  <c:v>3.5999999999999999E-3</c:v>
                </c:pt>
                <c:pt idx="2">
                  <c:v>2.7000000000000001E-3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15-4BAC-9E67-D4FF70C7B603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2020 נומינלית ברוטו (לפני ניכוי דמי ניהול)</c:v>
                </c:pt>
                <c:pt idx="1">
                  <c:v>תשואה שנתית ממוצעת 2018-2020 נומינלית ברוטו (לפני ניכוי דמי ניהול)</c:v>
                </c:pt>
                <c:pt idx="2">
                  <c:v>תשואה מצטברת לשנה עד 02/2021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6511-47AA-AA93-764BEC8CF8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254208"/>
        <c:axId val="54478336"/>
      </c:barChart>
      <c:catAx>
        <c:axId val="34254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200" baseline="0">
                <a:cs typeface="David" panose="020E0502060401010101" pitchFamily="34" charset="-79"/>
              </a:defRPr>
            </a:pPr>
            <a:endParaRPr lang="he-IL"/>
          </a:p>
        </c:txPr>
        <c:crossAx val="54478336"/>
        <c:crosses val="autoZero"/>
        <c:auto val="1"/>
        <c:lblAlgn val="ctr"/>
        <c:lblOffset val="100"/>
        <c:noMultiLvlLbl val="0"/>
      </c:catAx>
      <c:valAx>
        <c:axId val="5447833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cs typeface="David" panose="020E0502060401010101" pitchFamily="34" charset="-79"/>
              </a:defRPr>
            </a:pPr>
            <a:endParaRPr lang="he-IL"/>
          </a:p>
        </c:txPr>
        <c:crossAx val="34254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744689340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</Words>
  <Application>Microsoft Office PowerPoint</Application>
  <PresentationFormat>‫הצגה על המסך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David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81</cp:revision>
  <dcterms:created xsi:type="dcterms:W3CDTF">2017-01-05T08:03:13Z</dcterms:created>
  <dcterms:modified xsi:type="dcterms:W3CDTF">2021-06-23T11:41:37Z</dcterms:modified>
</cp:coreProperties>
</file>